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60" r:id="rId3"/>
    <p:sldId id="289" r:id="rId4"/>
    <p:sldId id="290" r:id="rId5"/>
    <p:sldId id="257" r:id="rId6"/>
    <p:sldId id="258" r:id="rId7"/>
    <p:sldId id="261" r:id="rId8"/>
    <p:sldId id="29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8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0FE055-90D2-41AC-8ADE-A526BEE12383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42094-359C-4B45-A028-9B2C38D01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Show of hands, CAPTAINS ONLY: How many teams EXPECT to switch?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7E854-160E-4A88-AA9E-3F89428E1E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If a hint tells you something you already know, take another– they’re free!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CF3C8-25DA-44CF-B3D4-C00791853D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Big experiment.  Let us know how it works.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3D7F4-095F-41AC-B8C2-24291BD411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757A-0F37-4588-9119-139B7F4DB3B0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6B15-71BF-4474-9D20-7A0A85B93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C756-6BB0-4E8E-99DF-F5E923959CA2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4588-7ED7-4437-B288-381BD36D6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9FC5-D170-4444-8E98-AD4263590550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F1D5-FC65-495F-9853-E7AD9706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8142-7E52-49BE-9D1F-E83A8F886B2F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3713-FD8A-47AB-85A6-C02A8C07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2C12-F581-44D4-BA2E-C6832C6274D7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3842-B9F2-4C7E-8FB3-8842B87C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7281-4D14-4370-876F-D2E31D4889A0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0A98-A678-4AE1-BB5F-2095E6F4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77AA-C4BE-47B9-A84D-05042D48CC74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9FE2-6349-4DFC-8118-453AF628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8520-9406-40C5-B441-465E8D85562A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7672-73B7-4821-9C22-427255CD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AB89-0650-4C30-9055-2A7672054E2D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B285-7BE9-4FDB-A600-1E15413CF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F824-8A3B-4EAD-96EA-10A1380A9DBC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FCC7-77AE-4B2A-98D5-45BAE68D2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5D2B-0BA9-4A61-B89E-69E6B5003D3B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B85C-D260-4AE5-9007-FD08B714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DDB30-7B8D-42E4-BF49-810A815CAE96}" type="datetimeFigureOut">
              <a:rPr lang="en-US"/>
              <a:pPr>
                <a:defRPr/>
              </a:pPr>
              <a:t>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22F9D-F831-4267-A7F6-2DEE1D81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400" smtClean="0">
                <a:solidFill>
                  <a:schemeClr val="bg1"/>
                </a:solidFill>
                <a:latin typeface="Enchanted" pitchFamily="18" charset="0"/>
              </a:rPr>
              <a:t>WELCOME TO THE</a:t>
            </a:r>
          </a:p>
          <a:p>
            <a:pPr eaLnBrk="1" hangingPunct="1">
              <a:lnSpc>
                <a:spcPct val="80000"/>
              </a:lnSpc>
            </a:pPr>
            <a:r>
              <a:rPr lang="en-US" sz="4400" smtClean="0">
                <a:solidFill>
                  <a:schemeClr val="bg1"/>
                </a:solidFill>
                <a:latin typeface="Enchanted" pitchFamily="18" charset="0"/>
              </a:rPr>
              <a:t>MICROSOFT PUZZLE HUNT 12 SIMULCAST</a:t>
            </a:r>
          </a:p>
          <a:p>
            <a:pPr eaLnBrk="1" hangingPunct="1">
              <a:lnSpc>
                <a:spcPct val="80000"/>
              </a:lnSpc>
            </a:pPr>
            <a:endParaRPr lang="en-US" sz="44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smtClean="0">
                <a:solidFill>
                  <a:schemeClr val="bg1"/>
                </a:solidFill>
                <a:latin typeface="Enchanted" pitchFamily="18" charset="0"/>
              </a:rPr>
              <a:t>FEB 28-MAR 1, 2009</a:t>
            </a:r>
          </a:p>
          <a:p>
            <a:pPr eaLnBrk="1" hangingPunct="1">
              <a:lnSpc>
                <a:spcPct val="80000"/>
              </a:lnSpc>
            </a:pPr>
            <a:r>
              <a:rPr lang="en-US" sz="4400" smtClean="0">
                <a:solidFill>
                  <a:schemeClr val="bg1"/>
                </a:solidFill>
                <a:latin typeface="Enchanted" pitchFamily="18" charset="0"/>
              </a:rPr>
              <a:t>STANFORD, CA</a:t>
            </a:r>
          </a:p>
        </p:txBody>
      </p:sp>
    </p:spTree>
  </p:cSld>
  <p:clrMapOvr>
    <a:masterClrMapping/>
  </p:clrMapOvr>
  <p:transition>
    <p:sndAc>
      <p:stSnd loop="1">
        <p:snd r:embed="rId3" name="JeopardyThem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Enchanted" pitchFamily="18" charset="0"/>
              </a:rPr>
              <a:t>COMPETITIVE / RECREATIONAL</a:t>
            </a:r>
          </a:p>
          <a:p>
            <a:pPr eaLnBrk="1" hangingPunct="1"/>
            <a:endParaRPr lang="en-US" sz="12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endParaRPr lang="en-US" sz="12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COMPETITIVE TEAMS WILL RECEIVE ALMOST NO HELP.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RECREATIONAL TEAMS WILL CONTROL THEIR OWN EXPERIENCE.</a:t>
            </a:r>
          </a:p>
          <a:p>
            <a:pPr eaLnBrk="1" hangingPunct="1"/>
            <a:endParaRPr lang="en-US" sz="12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WE WILL VALIDATE DATA FOR ALL TEAMS, IF ASKED.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chemeClr val="bg1"/>
                </a:solidFill>
                <a:latin typeface="Enchanted" pitchFamily="18" charset="0"/>
              </a:rPr>
              <a:t>RECREATIONAL TEAMS…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SCORE POINTS FOR SOLVING PUZZLES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AREN’T RANKED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CAN FINISH THE HUNT, BUT CAN’T WIN IT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CAN HAVE MORE THAN 12 PLAYERS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HAVE ACCESS TO HINTS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CAN ASK US QUESTIONS, INCLUDING </a:t>
            </a:r>
            <a:b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Enchanted" pitchFamily="18" charset="0"/>
              </a:rPr>
              <a:t>   “WHAT’S THE ANSWER?”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EMAIL US TO SWITCH FROM </a:t>
            </a:r>
            <a:br>
              <a:rPr lang="en-US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 COMPETITIVE TO RECREATIONAL</a:t>
            </a:r>
          </a:p>
          <a:p>
            <a:pPr algn="l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WE’LL CALL YOU BACK TO VERIFY</a:t>
            </a:r>
          </a:p>
          <a:p>
            <a:pPr algn="l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MAKE SURE YOUR CONTACT INFO IS </a:t>
            </a:r>
            <a:br>
              <a:rPr lang="en-US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 CORRECT</a:t>
            </a:r>
          </a:p>
          <a:p>
            <a:pPr algn="l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ONE-WAY DOOR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chemeClr val="bg1"/>
                </a:solidFill>
                <a:latin typeface="Enchanted" pitchFamily="18" charset="0"/>
              </a:rPr>
              <a:t>HINTS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HINT BUTTON ON EACH PUZZLE PAGE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HINTS APPEAR IMMEDIATELY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ANYONE CAN REFRESH THAT PAGE AND</a:t>
            </a:r>
            <a:b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 SEE ALL HINTS YOUR TEAM HAS RECEIVED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NO COST FOR HINTS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OTHER TEAMS CAN’T SEE IF YOU’VE TAKEN</a:t>
            </a:r>
            <a:b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Enchanted" pitchFamily="18" charset="0"/>
              </a:rPr>
              <a:t>   HINTS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Enchanted" pitchFamily="18" charset="0"/>
              </a:rPr>
              <a:t>HINTS</a:t>
            </a:r>
          </a:p>
          <a:p>
            <a:pPr eaLnBrk="1" hangingPunct="1"/>
            <a:endParaRPr lang="en-US" b="1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REVEAL THINGS IN STEPS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START WITH GENTLE NUDGE, BUT</a:t>
            </a:r>
            <a:br>
              <a:rPr lang="en-US" sz="28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 EVENTUALLY SAY EXACTLY WHAT TO DO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WILL NEVER REVEAL THE FINAL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Enchanted" pitchFamily="18" charset="0"/>
              </a:rPr>
              <a:t>CAUTION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HINTS ARE LIKE DRUGS– RESISTANCE </a:t>
            </a:r>
            <a:br>
              <a:rPr lang="en-US" sz="28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 DECREASES THE MORE YOU USE THEM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DON’T SPOIL YOUR OWN FUN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DON’T SPOIL YOUR TEAMMATES’ FUN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IT’S UP TO EACH TEAM TO FIGURE OUT</a:t>
            </a:r>
            <a:br>
              <a:rPr lang="en-US" sz="28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 THEIR OWN HINT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Enchanted" pitchFamily="18" charset="0"/>
              </a:rPr>
              <a:t>COMPETITIVE HINTS</a:t>
            </a:r>
          </a:p>
          <a:p>
            <a:pPr eaLnBrk="1" hangingPunct="1"/>
            <a:endParaRPr lang="en-US" b="1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WE RESERVE THE OPTION TO PROVIDE HINTS TO (ALL) COMPETITIVE TEAMS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  <a:latin typeface="Enchanted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  <a:latin typeface="Enchanted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WHAT IS 65?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WHAT IS THE SCORING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  <a:latin typeface="Enchanted" pitchFamily="18" charset="0"/>
              </a:rPr>
              <a:t>SCORING SYSTEM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700" smtClean="0">
                <a:solidFill>
                  <a:schemeClr val="bg1"/>
                </a:solidFill>
                <a:latin typeface="Enchanted" pitchFamily="18" charset="0"/>
              </a:rPr>
              <a:t>  PUZZLES SCORE THEIR DOLLAR VALUE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700" smtClean="0">
                <a:solidFill>
                  <a:schemeClr val="bg1"/>
                </a:solidFill>
                <a:latin typeface="Enchanted" pitchFamily="18" charset="0"/>
              </a:rPr>
              <a:t>  NO PENALTY FOR INCORRECT ANSWERS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700" smtClean="0">
                <a:solidFill>
                  <a:schemeClr val="bg1"/>
                </a:solidFill>
                <a:latin typeface="Enchanted" pitchFamily="18" charset="0"/>
              </a:rPr>
              <a:t>  FOR COMPETITIVE TEAMS, ORDER OF FINISH SUPERCEDES SCORE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700" smtClean="0">
                <a:solidFill>
                  <a:schemeClr val="bg1"/>
                </a:solidFill>
                <a:latin typeface="Enchanted" pitchFamily="18" charset="0"/>
              </a:rPr>
              <a:t>  WE SHOW THE REDMOND STANDINGS TOO!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700" smtClean="0">
                <a:solidFill>
                  <a:schemeClr val="bg1"/>
                </a:solidFill>
                <a:latin typeface="Enchanted" pitchFamily="18" charset="0"/>
              </a:rPr>
              <a:t>  WE ALSO SHOW THE 3 FASTEST SOLVES FOR EACH PUZZLE (BAY AREA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WELCOME TO THE BIGGEST PUZZLE HUNT EVER!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100 TEAMS</a:t>
            </a:r>
            <a:br>
              <a:rPr lang="en-US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2400" smtClean="0">
                <a:solidFill>
                  <a:schemeClr val="bg1"/>
                </a:solidFill>
                <a:latin typeface="Enchanted" pitchFamily="18" charset="0"/>
              </a:rPr>
              <a:t>(84 IN REDMOND,16 HERE)</a:t>
            </a:r>
          </a:p>
          <a:p>
            <a:pPr eaLnBrk="1" hangingPunct="1"/>
            <a:endParaRPr lang="en-US" sz="24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6000" smtClean="0">
                <a:solidFill>
                  <a:schemeClr val="bg1"/>
                </a:solidFill>
                <a:latin typeface="Enchanted" pitchFamily="18" charset="0"/>
              </a:rPr>
              <a:t>OVER</a:t>
            </a:r>
            <a:r>
              <a:rPr lang="en-US" sz="6000" smtClean="0">
                <a:solidFill>
                  <a:schemeClr val="tx1"/>
                </a:solidFill>
                <a:latin typeface="Enchanted" pitchFamily="18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Enchanted" pitchFamily="18" charset="0"/>
              </a:rPr>
              <a:t>1100</a:t>
            </a:r>
            <a:r>
              <a:rPr lang="en-US" sz="6000" smtClean="0">
                <a:solidFill>
                  <a:schemeClr val="tx1"/>
                </a:solidFill>
                <a:latin typeface="Enchanted" pitchFamily="18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Enchanted" pitchFamily="18" charset="0"/>
              </a:rPr>
              <a:t>PLAYERS!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WHAT ARE DAILY DOUBLES?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Enchanted" pitchFamily="18" charset="0"/>
              </a:rPr>
              <a:t>DAILY DOUBLES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IN-CONFERENCE-ROOM EVENTS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DESIGNED FOR WHOLE TEAM TO </a:t>
            </a:r>
            <a:br>
              <a:rPr lang="en-US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 SOLVE TOGETHER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CONNECT PC TO PROJECTOR, OR GATHER </a:t>
            </a:r>
            <a:br>
              <a:rPr lang="en-US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 AROUND ONE DISPLAY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IF YOU SOLVE WITHIN THE TIME LIMIT, </a:t>
            </a:r>
            <a:br>
              <a:rPr lang="en-US" dirty="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 YOUR SCORE FOR THE PUZZLE DOUBLES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YOU’LL KNOW THEM WHEN YOU GET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Enchante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WHAT ARE ACHIEVEMENTS?!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chemeClr val="bg1"/>
                </a:solidFill>
                <a:latin typeface="Enchanted" pitchFamily="18" charset="0"/>
              </a:rPr>
              <a:t>ACHIEVEMENTS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Enchante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MISCELLANEOUS AWARDS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APPEAR BRIEFLY WHEN AWARDED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LINK SHOWS ALL YOU’VE GOTTEN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NO GAMERSCORE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Enchanted" pitchFamily="18" charset="0"/>
              </a:rPr>
              <a:t> 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Enchanted" pitchFamily="18" charset="0"/>
              </a:rPr>
              <a:t>JUST FOR FUN– ABSOLUTELY NO HUNT</a:t>
            </a:r>
            <a:b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Enchanted" pitchFamily="18" charset="0"/>
              </a:rPr>
            </a:b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Enchanted" pitchFamily="18" charset="0"/>
              </a:rPr>
              <a:t>   SIGNIFICANCE WHATSOEVER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HUNT ENDS AT 5 PM SHARP SUNDAY, WRAPUP STARTS 5:15 PM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LIVE BROADCAST OF WRAPUP: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WWW.JUSTIN.TV/PH12SIMULCAST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CONTACT INFO: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PH12SIMULCAST@GMAIL.COM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(650) 456-1614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latin typeface="Enchanted" pitchFamily="18" charset="0"/>
              </a:rPr>
              <a:t>LET’S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latin typeface="Enchanted" pitchFamily="18" charset="0"/>
              </a:rPr>
              <a:t>PLAY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4800" smtClean="0">
                <a:solidFill>
                  <a:schemeClr val="bg1"/>
                </a:solidFill>
                <a:latin typeface="Enchanted" pitchFamily="18" charset="0"/>
              </a:rPr>
              <a:t>PUZZLEHUNT!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76168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325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550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4325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550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6163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68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163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68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9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52588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19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52588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325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325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3550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26163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68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26163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168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9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52588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19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52588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4325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63550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4325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3550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163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168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26163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9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52588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619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652588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652588" y="3495675"/>
            <a:ext cx="1365250" cy="976313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638675" y="1258888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129338" y="1258888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620000" y="1258888"/>
            <a:ext cx="1366838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65100" y="1258888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655763" y="1258888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46425" y="2387600"/>
            <a:ext cx="1366838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638675" y="23876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129338" y="23876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620000" y="2387600"/>
            <a:ext cx="1366838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65100" y="23876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655763" y="23876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135313" y="45720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625975" y="45720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143625" y="349885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608888" y="45720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" y="4572000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643063" y="4572000"/>
            <a:ext cx="1366837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135313" y="5700713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625975" y="5700713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116638" y="5700713"/>
            <a:ext cx="1366837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608888" y="5700713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52400" y="5700713"/>
            <a:ext cx="1365250" cy="977900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646613" y="3514725"/>
            <a:ext cx="1365250" cy="976313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 advTm="0">
    <p:sndAc>
      <p:stSnd>
        <p:snd r:embed="rId3" name="boardfi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4325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550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4325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550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6163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68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163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68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9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52588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19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52588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325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325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3550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26163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68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26163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168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9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52588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19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52588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4325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63550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4325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3550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163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168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26163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168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9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52588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619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652588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68275" y="1746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FIRST LETTERS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57350" y="184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SECOND LETTERS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144838" y="17145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THIRD LETTERS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35500" y="1809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FOURTH LETTERS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34100" y="1714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FIFTH LETTERS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23175" y="180975"/>
            <a:ext cx="1366838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SIXTH LETTERS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4325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5500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4325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5500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6163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68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163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68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925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52588" y="23955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$400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1925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52588" y="34925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$600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325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325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35500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26163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68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26163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168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925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52588" y="45878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$800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1925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52588" y="568483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$1000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4325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635500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4325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35500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163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168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26163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168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925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52588" y="1793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61925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652588" y="12763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$200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68275" y="1746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FIRST LETTERS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57350" y="184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SECOND LETTERS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144838" y="17145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THIRD LETTERS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35500" y="18097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FOURTH LETTERS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34100" y="1714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FIFTH LETTERS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23175" y="180975"/>
            <a:ext cx="1366838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SIXTH LETTERS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44838" y="2389188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637088" y="23891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44838" y="348615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L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637088" y="3486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127750" y="23891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8413" y="2389188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I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127750" y="3486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18413" y="348615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63513" y="23891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C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54175" y="23891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63513" y="3486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654175" y="348615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144838" y="4581525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637088" y="45815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144838" y="5678488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hanted" pitchFamily="18" charset="0"/>
              </a:rPr>
              <a:t>R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637088" y="56784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V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27750" y="45815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18413" y="4581525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27750" y="56784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18413" y="5678488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Z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3513" y="45815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G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654175" y="4581525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O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3513" y="56784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C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654175" y="5678488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A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144838" y="127000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U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637088" y="12700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P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27750" y="12700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U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18413" y="1270000"/>
            <a:ext cx="1366837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R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63513" y="12700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chanted" pitchFamily="18" charset="0"/>
              </a:rPr>
              <a:t>A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654175" y="1270000"/>
            <a:ext cx="1365250" cy="977900"/>
          </a:xfrm>
          <a:prstGeom prst="roundRect">
            <a:avLst/>
          </a:prstGeom>
          <a:solidFill>
            <a:srgbClr val="141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hanted" pitchFamily="18" charset="0"/>
              </a:rPr>
              <a:t>A</a:t>
            </a:r>
          </a:p>
        </p:txBody>
      </p:sp>
    </p:spTree>
  </p:cSld>
  <p:clrMapOvr>
    <a:masterClrMapping/>
  </p:clrMapOvr>
  <p:transition advClick="0">
    <p:sndAc>
      <p:stSnd>
        <p:snd r:embed="rId3" name="jeopardy_fina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WHO ARE WE?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CRACKING GOOD TOAST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THE USUAL SUSPECTS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AND FRIENDS…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6000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IN GAME TERMS…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BRINY DEEP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MUKILTONEUM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THE HIVE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BLOOD &amp; BONES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AND MORE…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6000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620000" cy="4114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latin typeface="Enchanted" pitchFamily="18" charset="0"/>
              </a:rPr>
              <a:t>DONATIONS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endParaRPr lang="en-US" sz="2800" smtClean="0">
              <a:solidFill>
                <a:schemeClr val="bg1"/>
              </a:solidFill>
              <a:latin typeface="Enchanted" pitchFamily="18" charset="0"/>
            </a:endParaRPr>
          </a:p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Enchanted" pitchFamily="18" charset="0"/>
              </a:rPr>
              <a:t>THANK YOU</a:t>
            </a:r>
            <a:r>
              <a:rPr lang="en-US" sz="4000" smtClean="0">
                <a:solidFill>
                  <a:srgbClr val="FF0000"/>
                </a:solidFill>
                <a:latin typeface="Enchanted" pitchFamily="18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Enchanted" pitchFamily="18" charset="0"/>
              </a:rPr>
              <a:t>FOR YOUR SUPPORT!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898989"/>
              </a:solidFill>
              <a:latin typeface="Enchanted" pitchFamily="18" charset="0"/>
            </a:endParaRPr>
          </a:p>
          <a:p>
            <a:pPr eaLnBrk="1" hangingPunct="1"/>
            <a:endParaRPr lang="en-US" smtClean="0">
              <a:solidFill>
                <a:srgbClr val="898989"/>
              </a:solidFill>
              <a:latin typeface="Enchanted" pitchFamily="1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WHAT ARE THE HUNT MECHANICS?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EACH TEAM WILL RETURN TO PUZZLE HQ TWICE DURING THE HUNT, AND ONCE MORE AT THE END OF THE HUNT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PICK UP PORTABLE PUZZLES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PICK UP GAME BOARD PIECES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SOLVE PUZZLES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Enchanted" pitchFamily="18" charset="0"/>
              </a:rPr>
              <a:t>  WE WILL TELL YOU HOW MANY PEOPLE TO SEND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sz="2800" smtClean="0">
              <a:solidFill>
                <a:schemeClr val="bg1"/>
              </a:solidFill>
              <a:latin typeface="Enchant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Enchanted" pitchFamily="18" charset="0"/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  CONTACT US BEFORE YOU COME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en-US" smtClean="0">
                <a:solidFill>
                  <a:schemeClr val="bg1"/>
                </a:solidFill>
                <a:latin typeface="Enchanted" pitchFamily="18" charset="0"/>
              </a:rPr>
              <a:t>  CONTACT US BEFORE YOU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yparody" pitchFamily="2" charset="0"/>
              </a:rPr>
              <a:t>PUZZLEHUNT!</a:t>
            </a:r>
            <a:endParaRPr lang="en-US" sz="960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yparod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4114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EACH PUZZLE HAS ITS OWN PAGE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SUBMIT ANSWERS FROM THAT PAGE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NO PENALTY FOR INCORRECT</a:t>
            </a:r>
            <a:br>
              <a:rPr lang="en-US" sz="30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 ANSWERS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AFTER 5 INCORRECT ANSWERS, YOU</a:t>
            </a:r>
            <a:br>
              <a:rPr lang="en-US" sz="30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 WILL NEED TO EMAIL US.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YOU CAN ALSO SUBMIT PARTIAL</a:t>
            </a:r>
            <a:br>
              <a:rPr lang="en-US" sz="3000" smtClean="0">
                <a:solidFill>
                  <a:schemeClr val="bg1"/>
                </a:solidFill>
                <a:latin typeface="Enchanted" pitchFamily="18" charset="0"/>
              </a:rPr>
            </a:br>
            <a:r>
              <a:rPr lang="en-US" sz="3000" smtClean="0">
                <a:solidFill>
                  <a:schemeClr val="bg1"/>
                </a:solidFill>
                <a:latin typeface="Enchanted" pitchFamily="18" charset="0"/>
              </a:rPr>
              <a:t>   ANSWERS (PLEASE DO!).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659</Words>
  <Application>Microsoft Office PowerPoint</Application>
  <PresentationFormat>On-screen Show (4:3)</PresentationFormat>
  <Paragraphs>287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Gyparody</vt:lpstr>
      <vt:lpstr>Enchanted</vt:lpstr>
      <vt:lpstr>Impact</vt:lpstr>
      <vt:lpstr>Office Theme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PUZZLEHUNT!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PUZZLEHUNT!</dc:title>
  <dc:creator>Peter Sarrett</dc:creator>
  <cp:lastModifiedBy>Google</cp:lastModifiedBy>
  <cp:revision>40</cp:revision>
  <dcterms:created xsi:type="dcterms:W3CDTF">2009-02-20T23:18:59Z</dcterms:created>
  <dcterms:modified xsi:type="dcterms:W3CDTF">2009-02-28T18:28:44Z</dcterms:modified>
</cp:coreProperties>
</file>