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82" r:id="rId2"/>
    <p:sldId id="299" r:id="rId3"/>
    <p:sldId id="287" r:id="rId4"/>
    <p:sldId id="292" r:id="rId5"/>
    <p:sldId id="296" r:id="rId6"/>
    <p:sldId id="297" r:id="rId7"/>
    <p:sldId id="302" r:id="rId8"/>
    <p:sldId id="293" r:id="rId9"/>
    <p:sldId id="295" r:id="rId10"/>
    <p:sldId id="303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E329"/>
    <a:srgbClr val="121D8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108" y="-3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E6BFCBA-E985-454D-8402-CAF1F43B639C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BC767B2-0690-446E-81D0-FBA086D6E1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5866E-5265-4A89-8765-13006A2B0085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8D8B4-F50A-45C5-BD7B-2C68B8E62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E77C93-A742-4E68-8089-E40198CB4240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1C04D-D1AB-422C-A5AF-F37277ADD8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1EF96-87BD-479B-8209-7AA8A696989B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96CF2A-9F90-415E-A4CC-1B3F405929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45A68-CD1C-4C72-82FB-4E9CB41090D1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9917F-D26C-4E22-8A43-F06E2A394F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4E171-46E5-4F99-B3C1-9171B23AFEB5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55F8F-7B3B-42B0-85C9-5A02EB7F64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207C5E-9324-4A5C-B46B-1AF83D600AD6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A3763-0372-4FC5-8BF0-FFB0EC943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8A409-7608-43CC-AE4F-537C3CC84467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38B30-97C5-4176-87C7-A61B73C321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97FF0-4569-4BA2-88D4-750C17E620F0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04B8B9-9EB4-4BEB-9C64-D46A9DD473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23633E-798F-4B0A-8C77-81FD7ACDAFAE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1C153-8A1C-4394-B691-066C8AE634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B5550B-5B76-444C-A723-2713C9024782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AD475-F573-4273-BFFD-940325A019B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58609-D1E5-48BC-B83B-A44B870199DB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4C82B2-C724-42B1-8258-33761A6EC2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tx2">
                <a:lumMod val="50000"/>
              </a:schemeClr>
            </a:gs>
            <a:gs pos="100000">
              <a:schemeClr val="tx2">
                <a:lumMod val="60000"/>
                <a:lumOff val="40000"/>
              </a:schemeClr>
            </a:gs>
            <a:gs pos="10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B99F0BC-D24C-43A3-8B65-8EA249C9A2D4}" type="datetimeFigureOut">
              <a:rPr lang="en-US"/>
              <a:pPr>
                <a:defRPr/>
              </a:pPr>
              <a:t>3/1/2009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1D101C4-174D-4C74-B183-DEB52F4382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14338" name="Subtitle 2"/>
          <p:cNvSpPr>
            <a:spLocks noGrp="1"/>
          </p:cNvSpPr>
          <p:nvPr>
            <p:ph type="subTitle" idx="1"/>
          </p:nvPr>
        </p:nvSpPr>
        <p:spPr>
          <a:xfrm>
            <a:off x="762000" y="2057400"/>
            <a:ext cx="7620000" cy="4114800"/>
          </a:xfrm>
        </p:spPr>
        <p:txBody>
          <a:bodyPr/>
          <a:lstStyle/>
          <a:p>
            <a:pPr eaLnBrk="1" hangingPunct="1"/>
            <a:endParaRPr lang="en-US" sz="4400" smtClean="0">
              <a:solidFill>
                <a:schemeClr val="bg1"/>
              </a:solidFill>
              <a:latin typeface="Enchanted" pitchFamily="18" charset="0"/>
            </a:endParaRPr>
          </a:p>
          <a:p>
            <a:pPr eaLnBrk="1" hangingPunct="1"/>
            <a:r>
              <a:rPr lang="en-US" sz="4400" smtClean="0">
                <a:solidFill>
                  <a:schemeClr val="bg1"/>
                </a:solidFill>
                <a:latin typeface="Enchanted" pitchFamily="18" charset="0"/>
              </a:rPr>
              <a:t>MICROSOFT PUZZLE HUNT 12 SIMULCAST</a:t>
            </a:r>
          </a:p>
          <a:p>
            <a:pPr eaLnBrk="1" hangingPunct="1"/>
            <a:r>
              <a:rPr lang="en-US" sz="4400" smtClean="0">
                <a:solidFill>
                  <a:schemeClr val="bg1"/>
                </a:solidFill>
                <a:latin typeface="Enchanted" pitchFamily="18" charset="0"/>
              </a:rPr>
              <a:t>WRAPUP</a:t>
            </a:r>
          </a:p>
          <a:p>
            <a:pPr eaLnBrk="1" hangingPunct="1"/>
            <a:endParaRPr lang="en-US" sz="4400" smtClean="0">
              <a:solidFill>
                <a:schemeClr val="bg1"/>
              </a:solidFill>
              <a:latin typeface="Enchante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51203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2057400"/>
            <a:ext cx="7620000" cy="4114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WALKTHROUGH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1295400" y="3181350"/>
            <a:ext cx="3429000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Matt Green</a:t>
            </a:r>
          </a:p>
          <a:p>
            <a:r>
              <a:rPr lang="en-US">
                <a:solidFill>
                  <a:schemeClr val="bg1"/>
                </a:solidFill>
              </a:rPr>
              <a:t>Jessen Yu</a:t>
            </a:r>
          </a:p>
          <a:p>
            <a:r>
              <a:rPr lang="en-US">
                <a:solidFill>
                  <a:schemeClr val="bg1"/>
                </a:solidFill>
              </a:rPr>
              <a:t>Scott Royer III</a:t>
            </a:r>
          </a:p>
          <a:p>
            <a:r>
              <a:rPr lang="en-US">
                <a:solidFill>
                  <a:schemeClr val="bg1"/>
                </a:solidFill>
              </a:rPr>
              <a:t>Sarah Barnum</a:t>
            </a:r>
          </a:p>
          <a:p>
            <a:r>
              <a:rPr lang="en-US">
                <a:solidFill>
                  <a:schemeClr val="bg1"/>
                </a:solidFill>
              </a:rPr>
              <a:t>Larry Hosken</a:t>
            </a:r>
          </a:p>
          <a:p>
            <a:r>
              <a:rPr lang="en-US">
                <a:solidFill>
                  <a:schemeClr val="bg1"/>
                </a:solidFill>
              </a:rPr>
              <a:t>Dunn Miller</a:t>
            </a:r>
          </a:p>
          <a:p>
            <a:r>
              <a:rPr lang="en-US">
                <a:solidFill>
                  <a:schemeClr val="bg1"/>
                </a:solidFill>
              </a:rPr>
              <a:t>Ed Schmollinger</a:t>
            </a:r>
          </a:p>
          <a:p>
            <a:r>
              <a:rPr lang="en-US">
                <a:solidFill>
                  <a:schemeClr val="bg1"/>
                </a:solidFill>
              </a:rPr>
              <a:t>Josh Herbach</a:t>
            </a:r>
          </a:p>
          <a:p>
            <a:r>
              <a:rPr lang="en-US">
                <a:solidFill>
                  <a:schemeClr val="bg1"/>
                </a:solidFill>
              </a:rPr>
              <a:t>Simon Favreau-Lessard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69" name="Text Box 3"/>
          <p:cNvSpPr txBox="1">
            <a:spLocks noChangeArrowheads="1"/>
          </p:cNvSpPr>
          <p:nvPr/>
        </p:nvSpPr>
        <p:spPr bwMode="auto">
          <a:xfrm>
            <a:off x="5029200" y="3181350"/>
            <a:ext cx="3429000" cy="2563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Kristen Bragg</a:t>
            </a:r>
          </a:p>
          <a:p>
            <a:r>
              <a:rPr lang="en-US">
                <a:solidFill>
                  <a:schemeClr val="bg1"/>
                </a:solidFill>
              </a:rPr>
              <a:t>Megan Armenta</a:t>
            </a:r>
          </a:p>
          <a:p>
            <a:r>
              <a:rPr lang="en-US">
                <a:solidFill>
                  <a:schemeClr val="bg1"/>
                </a:solidFill>
              </a:rPr>
              <a:t>Charlotte Green</a:t>
            </a:r>
          </a:p>
          <a:p>
            <a:r>
              <a:rPr lang="en-US">
                <a:solidFill>
                  <a:schemeClr val="bg1"/>
                </a:solidFill>
              </a:rPr>
              <a:t>PY Laligand</a:t>
            </a:r>
          </a:p>
          <a:p>
            <a:r>
              <a:rPr lang="en-US">
                <a:solidFill>
                  <a:schemeClr val="bg1"/>
                </a:solidFill>
              </a:rPr>
              <a:t>Bob Schaffer</a:t>
            </a:r>
          </a:p>
          <a:p>
            <a:r>
              <a:rPr lang="en-US">
                <a:solidFill>
                  <a:schemeClr val="bg1"/>
                </a:solidFill>
              </a:rPr>
              <a:t>Chris Roat</a:t>
            </a:r>
          </a:p>
          <a:p>
            <a:r>
              <a:rPr lang="en-US">
                <a:solidFill>
                  <a:schemeClr val="bg1"/>
                </a:solidFill>
              </a:rPr>
              <a:t>Scott Krueger</a:t>
            </a:r>
          </a:p>
          <a:p>
            <a:r>
              <a:rPr lang="en-US">
                <a:solidFill>
                  <a:schemeClr val="bg1"/>
                </a:solidFill>
              </a:rPr>
              <a:t>Jutta Degener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36870" name="Subtitle 2"/>
          <p:cNvSpPr>
            <a:spLocks/>
          </p:cNvSpPr>
          <p:nvPr/>
        </p:nvSpPr>
        <p:spPr bwMode="auto">
          <a:xfrm>
            <a:off x="762000" y="1600200"/>
            <a:ext cx="7620000" cy="167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lnSpc>
                <a:spcPct val="90000"/>
              </a:lnSpc>
              <a:spcBef>
                <a:spcPct val="20000"/>
              </a:spcBef>
              <a:buFont typeface="Arial" charset="0"/>
              <a:buNone/>
            </a:pPr>
            <a:r>
              <a:rPr lang="en-US" sz="5400">
                <a:solidFill>
                  <a:schemeClr val="bg1"/>
                </a:solidFill>
                <a:latin typeface="Enchanted" pitchFamily="18" charset="0"/>
              </a:rPr>
              <a:t>THANK YOU SIMULCAST STAFF!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18434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2057400"/>
            <a:ext cx="7620000" cy="4114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THANK YOU SPONSORS!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34290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12 Angry People Who Have </a:t>
            </a:r>
          </a:p>
          <a:p>
            <a:r>
              <a:rPr lang="en-US">
                <a:solidFill>
                  <a:schemeClr val="bg1"/>
                </a:solidFill>
              </a:rPr>
              <a:t>     Never Been In My Kitchen</a:t>
            </a:r>
          </a:p>
          <a:p>
            <a:r>
              <a:rPr lang="en-US">
                <a:solidFill>
                  <a:schemeClr val="bg1"/>
                </a:solidFill>
              </a:rPr>
              <a:t>Achievement Unlocked</a:t>
            </a:r>
          </a:p>
          <a:p>
            <a:r>
              <a:rPr lang="en-US">
                <a:solidFill>
                  <a:schemeClr val="bg1"/>
                </a:solidFill>
              </a:rPr>
              <a:t>Alex Turner</a:t>
            </a:r>
          </a:p>
          <a:p>
            <a:r>
              <a:rPr lang="en-US">
                <a:solidFill>
                  <a:schemeClr val="bg1"/>
                </a:solidFill>
              </a:rPr>
              <a:t>Anonymous</a:t>
            </a:r>
          </a:p>
          <a:p>
            <a:r>
              <a:rPr lang="en-US">
                <a:solidFill>
                  <a:schemeClr val="bg1"/>
                </a:solidFill>
              </a:rPr>
              <a:t>argentum</a:t>
            </a:r>
          </a:p>
          <a:p>
            <a:r>
              <a:rPr lang="en-US">
                <a:solidFill>
                  <a:schemeClr val="bg1"/>
                </a:solidFill>
              </a:rPr>
              <a:t>Boxfort Brigands</a:t>
            </a:r>
          </a:p>
          <a:p>
            <a:r>
              <a:rPr lang="en-US">
                <a:solidFill>
                  <a:schemeClr val="bg1"/>
                </a:solidFill>
              </a:rPr>
              <a:t>Buzz Lime Pi</a:t>
            </a:r>
          </a:p>
          <a:p>
            <a:r>
              <a:rPr lang="en-US">
                <a:solidFill>
                  <a:schemeClr val="bg1"/>
                </a:solidFill>
              </a:rPr>
              <a:t>Cache Us If You Can</a:t>
            </a:r>
          </a:p>
          <a:p>
            <a:r>
              <a:rPr lang="en-US">
                <a:solidFill>
                  <a:schemeClr val="bg1"/>
                </a:solidFill>
              </a:rPr>
              <a:t>Cajun Pistols</a:t>
            </a:r>
          </a:p>
          <a:p>
            <a:r>
              <a:rPr lang="en-US">
                <a:solidFill>
                  <a:schemeClr val="bg1"/>
                </a:solidFill>
              </a:rPr>
              <a:t>Cheeseheads</a:t>
            </a:r>
          </a:p>
          <a:p>
            <a:r>
              <a:rPr lang="en-US">
                <a:solidFill>
                  <a:schemeClr val="bg1"/>
                </a:solidFill>
              </a:rPr>
              <a:t>Clueless</a:t>
            </a:r>
          </a:p>
          <a:p>
            <a:r>
              <a:rPr lang="en-US">
                <a:solidFill>
                  <a:schemeClr val="bg1"/>
                </a:solidFill>
              </a:rPr>
              <a:t>Code Yellow</a:t>
            </a:r>
          </a:p>
        </p:txBody>
      </p:sp>
      <p:sp>
        <p:nvSpPr>
          <p:cNvPr id="20483" name="Text Box 4"/>
          <p:cNvSpPr txBox="1">
            <a:spLocks noChangeArrowheads="1"/>
          </p:cNvSpPr>
          <p:nvPr/>
        </p:nvSpPr>
        <p:spPr bwMode="auto">
          <a:xfrm>
            <a:off x="4724400" y="2219325"/>
            <a:ext cx="3276600" cy="3800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Colors that End in "urple"</a:t>
            </a:r>
          </a:p>
          <a:p>
            <a:r>
              <a:rPr lang="en-US">
                <a:solidFill>
                  <a:schemeClr val="bg1"/>
                </a:solidFill>
              </a:rPr>
              <a:t>Cup(Of T)</a:t>
            </a:r>
          </a:p>
          <a:p>
            <a:r>
              <a:rPr lang="en-US">
                <a:solidFill>
                  <a:schemeClr val="bg1"/>
                </a:solidFill>
              </a:rPr>
              <a:t>Demonic Robot Tyrannosaurs</a:t>
            </a:r>
          </a:p>
          <a:p>
            <a:r>
              <a:rPr lang="en-US">
                <a:solidFill>
                  <a:schemeClr val="bg1"/>
                </a:solidFill>
              </a:rPr>
              <a:t>Dirty Smackmasters</a:t>
            </a:r>
          </a:p>
          <a:p>
            <a:r>
              <a:rPr lang="en-US">
                <a:solidFill>
                  <a:schemeClr val="bg1"/>
                </a:solidFill>
              </a:rPr>
              <a:t>Drunken Spiders</a:t>
            </a:r>
          </a:p>
          <a:p>
            <a:r>
              <a:rPr lang="en-US">
                <a:solidFill>
                  <a:schemeClr val="bg1"/>
                </a:solidFill>
              </a:rPr>
              <a:t>Edison Ng</a:t>
            </a:r>
          </a:p>
          <a:p>
            <a:r>
              <a:rPr lang="en-US">
                <a:solidFill>
                  <a:schemeClr val="bg1"/>
                </a:solidFill>
              </a:rPr>
              <a:t>Everyday Heroes</a:t>
            </a:r>
          </a:p>
          <a:p>
            <a:r>
              <a:rPr lang="en-US">
                <a:solidFill>
                  <a:schemeClr val="bg1"/>
                </a:solidFill>
              </a:rPr>
              <a:t>First Grade Math for 1000</a:t>
            </a:r>
          </a:p>
          <a:p>
            <a:r>
              <a:rPr lang="en-US">
                <a:solidFill>
                  <a:schemeClr val="bg1"/>
                </a:solidFill>
              </a:rPr>
              <a:t>Fitter Happier</a:t>
            </a:r>
          </a:p>
          <a:p>
            <a:r>
              <a:rPr lang="en-US">
                <a:solidFill>
                  <a:schemeClr val="bg1"/>
                </a:solidFill>
              </a:rPr>
              <a:t>Fuzzy Bunnies</a:t>
            </a:r>
          </a:p>
          <a:p>
            <a:r>
              <a:rPr lang="en-US">
                <a:solidFill>
                  <a:schemeClr val="bg1"/>
                </a:solidFill>
              </a:rPr>
              <a:t>Go2.me</a:t>
            </a:r>
          </a:p>
          <a:p>
            <a:r>
              <a:rPr lang="en-US">
                <a:solidFill>
                  <a:schemeClr val="bg1"/>
                </a:solidFill>
              </a:rPr>
              <a:t>Grey Goo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22530" name="Text Box 3"/>
          <p:cNvSpPr txBox="1">
            <a:spLocks noChangeArrowheads="1"/>
          </p:cNvSpPr>
          <p:nvPr/>
        </p:nvSpPr>
        <p:spPr bwMode="auto">
          <a:xfrm>
            <a:off x="914400" y="2209800"/>
            <a:ext cx="34290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Healthy Minds</a:t>
            </a:r>
          </a:p>
          <a:p>
            <a:r>
              <a:rPr lang="en-US">
                <a:solidFill>
                  <a:schemeClr val="bg1"/>
                </a:solidFill>
              </a:rPr>
              <a:t>Hunt or Be Hunted</a:t>
            </a:r>
          </a:p>
          <a:p>
            <a:r>
              <a:rPr lang="en-US">
                <a:solidFill>
                  <a:schemeClr val="bg1"/>
                </a:solidFill>
              </a:rPr>
              <a:t>In The Form Of A Question</a:t>
            </a:r>
          </a:p>
          <a:p>
            <a:r>
              <a:rPr lang="en-US">
                <a:solidFill>
                  <a:schemeClr val="bg1"/>
                </a:solidFill>
              </a:rPr>
              <a:t>Isaias Formacio-Serna</a:t>
            </a:r>
          </a:p>
          <a:p>
            <a:r>
              <a:rPr lang="en-US">
                <a:solidFill>
                  <a:schemeClr val="bg1"/>
                </a:solidFill>
              </a:rPr>
              <a:t>Jeffrey and Bonnie Shipman</a:t>
            </a:r>
          </a:p>
          <a:p>
            <a:r>
              <a:rPr lang="en-US">
                <a:solidFill>
                  <a:schemeClr val="bg1"/>
                </a:solidFill>
              </a:rPr>
              <a:t>Judean People's Front</a:t>
            </a:r>
          </a:p>
          <a:p>
            <a:r>
              <a:rPr lang="en-US">
                <a:solidFill>
                  <a:schemeClr val="bg1"/>
                </a:solidFill>
              </a:rPr>
              <a:t>Jumping Jehosaphats</a:t>
            </a:r>
          </a:p>
          <a:p>
            <a:r>
              <a:rPr lang="en-US">
                <a:solidFill>
                  <a:schemeClr val="bg1"/>
                </a:solidFill>
              </a:rPr>
              <a:t>Justin Legakis</a:t>
            </a:r>
          </a:p>
          <a:p>
            <a:r>
              <a:rPr lang="en-US">
                <a:solidFill>
                  <a:schemeClr val="bg1"/>
                </a:solidFill>
              </a:rPr>
              <a:t>Liberated Souls</a:t>
            </a:r>
          </a:p>
          <a:p>
            <a:r>
              <a:rPr lang="en-US">
                <a:solidFill>
                  <a:schemeClr val="bg1"/>
                </a:solidFill>
              </a:rPr>
              <a:t>Los Jefes</a:t>
            </a:r>
          </a:p>
          <a:p>
            <a:r>
              <a:rPr lang="en-US">
                <a:solidFill>
                  <a:schemeClr val="bg1"/>
                </a:solidFill>
              </a:rPr>
              <a:t>Low Expectations</a:t>
            </a:r>
          </a:p>
          <a:p>
            <a:r>
              <a:rPr lang="en-US">
                <a:solidFill>
                  <a:schemeClr val="bg1"/>
                </a:solidFill>
              </a:rPr>
              <a:t>Masking Tape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2531" name="Text Box 4"/>
          <p:cNvSpPr txBox="1">
            <a:spLocks noChangeArrowheads="1"/>
          </p:cNvSpPr>
          <p:nvPr/>
        </p:nvSpPr>
        <p:spPr bwMode="auto">
          <a:xfrm>
            <a:off x="4724400" y="2219325"/>
            <a:ext cx="3352800" cy="4075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Mithril Battle Chickens</a:t>
            </a:r>
          </a:p>
          <a:p>
            <a:r>
              <a:rPr lang="en-US">
                <a:solidFill>
                  <a:schemeClr val="bg1"/>
                </a:solidFill>
              </a:rPr>
              <a:t>MSTT &amp;c.</a:t>
            </a:r>
          </a:p>
          <a:p>
            <a:r>
              <a:rPr lang="en-US">
                <a:solidFill>
                  <a:schemeClr val="bg1"/>
                </a:solidFill>
              </a:rPr>
              <a:t>Neznayka and his Friends</a:t>
            </a:r>
          </a:p>
          <a:p>
            <a:r>
              <a:rPr lang="en-US">
                <a:solidFill>
                  <a:schemeClr val="bg1"/>
                </a:solidFill>
              </a:rPr>
              <a:t>Nick Baxter</a:t>
            </a:r>
          </a:p>
          <a:p>
            <a:r>
              <a:rPr lang="en-US">
                <a:solidFill>
                  <a:schemeClr val="bg1"/>
                </a:solidFill>
              </a:rPr>
              <a:t>Nondeterministic Pimping</a:t>
            </a:r>
          </a:p>
          <a:p>
            <a:r>
              <a:rPr lang="en-US">
                <a:solidFill>
                  <a:schemeClr val="bg1"/>
                </a:solidFill>
              </a:rPr>
              <a:t>Objects in Mirror</a:t>
            </a:r>
          </a:p>
          <a:p>
            <a:r>
              <a:rPr lang="en-US">
                <a:solidFill>
                  <a:schemeClr val="bg1"/>
                </a:solidFill>
              </a:rPr>
              <a:t>Out of Turn 10</a:t>
            </a:r>
          </a:p>
          <a:p>
            <a:r>
              <a:rPr lang="en-US">
                <a:solidFill>
                  <a:schemeClr val="bg1"/>
                </a:solidFill>
              </a:rPr>
              <a:t>Partially Gelatinated Non-Dairy    </a:t>
            </a:r>
          </a:p>
          <a:p>
            <a:r>
              <a:rPr lang="en-US">
                <a:solidFill>
                  <a:schemeClr val="bg1"/>
                </a:solidFill>
              </a:rPr>
              <a:t>     Gum-Based Beverage</a:t>
            </a:r>
          </a:p>
          <a:p>
            <a:r>
              <a:rPr lang="en-US">
                <a:solidFill>
                  <a:schemeClr val="bg1"/>
                </a:solidFill>
              </a:rPr>
              <a:t>Puzzazz</a:t>
            </a:r>
          </a:p>
          <a:p>
            <a:r>
              <a:rPr lang="en-US">
                <a:solidFill>
                  <a:schemeClr val="bg1"/>
                </a:solidFill>
              </a:rPr>
              <a:t>QuesChens and Answers</a:t>
            </a:r>
          </a:p>
          <a:p>
            <a:r>
              <a:rPr lang="en-US">
                <a:solidFill>
                  <a:schemeClr val="bg1"/>
                </a:solidFill>
              </a:rPr>
              <a:t>SCRuBBers</a:t>
            </a:r>
          </a:p>
          <a:p>
            <a:r>
              <a:rPr lang="en-US">
                <a:solidFill>
                  <a:schemeClr val="bg1"/>
                </a:solidFill>
              </a:rPr>
              <a:t>Second Breakfast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685800" y="2209800"/>
            <a:ext cx="38862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Serenity</a:t>
            </a:r>
          </a:p>
          <a:p>
            <a:r>
              <a:rPr lang="en-US">
                <a:solidFill>
                  <a:schemeClr val="bg1"/>
                </a:solidFill>
              </a:rPr>
              <a:t>Team Bananaphone</a:t>
            </a:r>
          </a:p>
          <a:p>
            <a:r>
              <a:rPr lang="en-US">
                <a:solidFill>
                  <a:schemeClr val="bg1"/>
                </a:solidFill>
              </a:rPr>
              <a:t>Team Not Appearing In This Hunt</a:t>
            </a:r>
          </a:p>
          <a:p>
            <a:r>
              <a:rPr lang="en-US">
                <a:solidFill>
                  <a:schemeClr val="bg1"/>
                </a:solidFill>
              </a:rPr>
              <a:t>Team Spammier AKA Team SPAM</a:t>
            </a:r>
          </a:p>
          <a:p>
            <a:r>
              <a:rPr lang="en-US">
                <a:solidFill>
                  <a:schemeClr val="bg1"/>
                </a:solidFill>
              </a:rPr>
              <a:t>The Fighting Mongeese</a:t>
            </a:r>
          </a:p>
          <a:p>
            <a:r>
              <a:rPr lang="en-US">
                <a:solidFill>
                  <a:schemeClr val="bg1"/>
                </a:solidFill>
              </a:rPr>
              <a:t>The Inner Loop</a:t>
            </a:r>
          </a:p>
          <a:p>
            <a:r>
              <a:rPr lang="en-US">
                <a:solidFill>
                  <a:schemeClr val="bg1"/>
                </a:solidFill>
              </a:rPr>
              <a:t>The Pen Is Mightier</a:t>
            </a:r>
          </a:p>
          <a:p>
            <a:r>
              <a:rPr lang="en-US">
                <a:solidFill>
                  <a:schemeClr val="bg1"/>
                </a:solidFill>
              </a:rPr>
              <a:t>Therapists</a:t>
            </a:r>
          </a:p>
          <a:p>
            <a:r>
              <a:rPr lang="en-US">
                <a:solidFill>
                  <a:schemeClr val="bg1"/>
                </a:solidFill>
              </a:rPr>
              <a:t>Tiger Pit</a:t>
            </a:r>
          </a:p>
          <a:p>
            <a:r>
              <a:rPr lang="en-US">
                <a:solidFill>
                  <a:schemeClr val="bg1"/>
                </a:solidFill>
              </a:rPr>
              <a:t>TLA Listens to Alex</a:t>
            </a:r>
          </a:p>
          <a:p>
            <a:r>
              <a:rPr lang="en-US">
                <a:solidFill>
                  <a:schemeClr val="bg1"/>
                </a:solidFill>
              </a:rPr>
              <a:t>Too Close To The Sun</a:t>
            </a:r>
          </a:p>
          <a:p>
            <a:r>
              <a:rPr lang="en-US">
                <a:solidFill>
                  <a:schemeClr val="bg1"/>
                </a:solidFill>
              </a:rPr>
              <a:t>Unclued Publication</a:t>
            </a:r>
          </a:p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4724400" y="2219325"/>
            <a:ext cx="3352800" cy="270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Unsocial Thinkers Get Competitive</a:t>
            </a:r>
          </a:p>
          <a:p>
            <a:r>
              <a:rPr lang="en-US">
                <a:solidFill>
                  <a:schemeClr val="bg1"/>
                </a:solidFill>
              </a:rPr>
              <a:t>Vote For Pedro</a:t>
            </a:r>
          </a:p>
          <a:p>
            <a:r>
              <a:rPr lang="en-US">
                <a:solidFill>
                  <a:schemeClr val="bg1"/>
                </a:solidFill>
              </a:rPr>
              <a:t>Wei-Hwa Huang</a:t>
            </a:r>
          </a:p>
          <a:p>
            <a:r>
              <a:rPr lang="en-US">
                <a:solidFill>
                  <a:schemeClr val="bg1"/>
                </a:solidFill>
              </a:rPr>
              <a:t>What is a Puzzle?</a:t>
            </a:r>
          </a:p>
          <a:p>
            <a:r>
              <a:rPr lang="en-US">
                <a:solidFill>
                  <a:schemeClr val="bg1"/>
                </a:solidFill>
              </a:rPr>
              <a:t>Who are the Rosenbergs?</a:t>
            </a:r>
          </a:p>
          <a:p>
            <a:r>
              <a:rPr lang="en-US">
                <a:solidFill>
                  <a:schemeClr val="bg1"/>
                </a:solidFill>
              </a:rPr>
              <a:t>Wrong Ideas</a:t>
            </a:r>
          </a:p>
          <a:p>
            <a:r>
              <a:rPr lang="en-US">
                <a:solidFill>
                  <a:schemeClr val="bg1"/>
                </a:solidFill>
              </a:rPr>
              <a:t>Ye Flask</a:t>
            </a:r>
          </a:p>
          <a:p>
            <a:pPr>
              <a:spcBef>
                <a:spcPct val="50000"/>
              </a:spcBef>
            </a:pPr>
            <a:endParaRPr lang="en-US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47107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2057400"/>
            <a:ext cx="7620000" cy="4114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AND NOW, THE WINNERS…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5800" y="228600"/>
            <a:ext cx="7772400" cy="14700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9600" dirty="0" smtClean="0">
                <a:ln w="12700">
                  <a:noFill/>
                </a:ln>
                <a:solidFill>
                  <a:srgbClr val="FFFF00"/>
                </a:solidFill>
                <a:effectLst>
                  <a:outerShdw blurRad="50800" dist="38100" dir="2700000" algn="tl" rotWithShape="0">
                    <a:schemeClr val="bg1">
                      <a:alpha val="40000"/>
                    </a:schemeClr>
                  </a:outerShdw>
                </a:effectLst>
                <a:latin typeface="Gyparody" pitchFamily="2" charset="0"/>
              </a:rPr>
              <a:t>PUZZLEHUNT!</a:t>
            </a:r>
            <a:endParaRPr lang="en-US" sz="9600" dirty="0">
              <a:ln w="12700">
                <a:noFill/>
              </a:ln>
              <a:solidFill>
                <a:srgbClr val="FFFF00"/>
              </a:solidFill>
              <a:effectLst>
                <a:outerShdw blurRad="50800" dist="38100" dir="2700000" algn="tl" rotWithShape="0">
                  <a:schemeClr val="bg1">
                    <a:alpha val="40000"/>
                  </a:schemeClr>
                </a:outerShdw>
              </a:effectLst>
              <a:latin typeface="Gyparody" pitchFamily="2" charset="0"/>
            </a:endParaRPr>
          </a:p>
        </p:txBody>
      </p:sp>
      <p:sp>
        <p:nvSpPr>
          <p:cNvPr id="28674" name="Subtitle 2"/>
          <p:cNvSpPr>
            <a:spLocks noGrp="1"/>
          </p:cNvSpPr>
          <p:nvPr>
            <p:ph type="subTitle" idx="4294967295"/>
          </p:nvPr>
        </p:nvSpPr>
        <p:spPr>
          <a:xfrm>
            <a:off x="762000" y="2057400"/>
            <a:ext cx="7620000" cy="41148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DEMONIC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ROBOT</a:t>
            </a:r>
          </a:p>
          <a:p>
            <a:pPr marL="0" indent="0" algn="ctr" eaLnBrk="1" hangingPunct="1">
              <a:buFont typeface="Arial" charset="0"/>
              <a:buNone/>
            </a:pPr>
            <a:r>
              <a:rPr lang="en-US" sz="6000" smtClean="0">
                <a:solidFill>
                  <a:schemeClr val="bg1"/>
                </a:solidFill>
                <a:latin typeface="Enchanted" pitchFamily="18" charset="0"/>
              </a:rPr>
              <a:t>TYRANNOSAURS!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swoosh-large.png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-1371600" y="-1276350"/>
            <a:ext cx="12039600" cy="5638800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>
          <a:xfrm>
            <a:off x="228600" y="1371600"/>
            <a:ext cx="8686800" cy="1588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23" name="Picture 7" descr="site-logo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8600" y="228600"/>
            <a:ext cx="2105025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4" name="TextBox 10"/>
          <p:cNvSpPr txBox="1">
            <a:spLocks noChangeArrowheads="1"/>
          </p:cNvSpPr>
          <p:nvPr/>
        </p:nvSpPr>
        <p:spPr bwMode="auto">
          <a:xfrm>
            <a:off x="152400" y="1514475"/>
            <a:ext cx="8839200" cy="2578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3200" b="1">
                <a:solidFill>
                  <a:srgbClr val="D6E329"/>
                </a:solidFill>
                <a:latin typeface="Calibri" pitchFamily="34" charset="0"/>
              </a:rPr>
              <a:t>Field Research Opportunity!</a:t>
            </a:r>
          </a:p>
          <a:p>
            <a:pPr>
              <a:spcBef>
                <a:spcPts val="600"/>
              </a:spcBef>
            </a:pPr>
            <a:r>
              <a:rPr lang="en-US" b="1">
                <a:solidFill>
                  <a:srgbClr val="D6E329"/>
                </a:solidFill>
                <a:latin typeface="Calibri" pitchFamily="34" charset="0"/>
              </a:rPr>
              <a:t>April 18</a:t>
            </a:r>
            <a:r>
              <a:rPr lang="en-US" b="1" baseline="30000">
                <a:solidFill>
                  <a:srgbClr val="D6E329"/>
                </a:solidFill>
                <a:latin typeface="Calibri" pitchFamily="34" charset="0"/>
              </a:rPr>
              <a:t>th</a:t>
            </a:r>
            <a:r>
              <a:rPr lang="en-US" b="1">
                <a:solidFill>
                  <a:srgbClr val="D6E329"/>
                </a:solidFill>
                <a:latin typeface="Calibri" pitchFamily="34" charset="0"/>
              </a:rPr>
              <a:t>, 2009</a:t>
            </a:r>
          </a:p>
          <a:p>
            <a:r>
              <a:rPr lang="en-US">
                <a:solidFill>
                  <a:schemeClr val="bg2"/>
                </a:solidFill>
                <a:latin typeface="Calibri" pitchFamily="34" charset="0"/>
              </a:rPr>
              <a:t>Mobius Research is looking for teams of interested volunteers to participate in a unique field research project. Research will be conducted at our </a:t>
            </a:r>
            <a:r>
              <a:rPr lang="en-US" b="1">
                <a:solidFill>
                  <a:srgbClr val="D6E329"/>
                </a:solidFill>
                <a:latin typeface="Calibri" pitchFamily="34" charset="0"/>
              </a:rPr>
              <a:t>Seattle</a:t>
            </a:r>
            <a:r>
              <a:rPr lang="en-US">
                <a:solidFill>
                  <a:schemeClr val="bg2"/>
                </a:solidFill>
                <a:latin typeface="Calibri" pitchFamily="34" charset="0"/>
              </a:rPr>
              <a:t> and </a:t>
            </a:r>
            <a:r>
              <a:rPr lang="en-US" b="1">
                <a:solidFill>
                  <a:srgbClr val="D6E329"/>
                </a:solidFill>
                <a:latin typeface="Calibri" pitchFamily="34" charset="0"/>
              </a:rPr>
              <a:t>San Francisco</a:t>
            </a:r>
            <a:r>
              <a:rPr lang="en-US">
                <a:solidFill>
                  <a:schemeClr val="bg2"/>
                </a:solidFill>
                <a:latin typeface="Calibri" pitchFamily="34" charset="0"/>
              </a:rPr>
              <a:t> facilities. Plan to spend a full day tackling stimulating intellectual challenges!</a:t>
            </a:r>
          </a:p>
          <a:p>
            <a:endParaRPr lang="en-US">
              <a:solidFill>
                <a:schemeClr val="bg2"/>
              </a:solidFill>
              <a:latin typeface="Calibri" pitchFamily="34" charset="0"/>
            </a:endParaRPr>
          </a:p>
          <a:p>
            <a:r>
              <a:rPr lang="en-US">
                <a:solidFill>
                  <a:schemeClr val="bg2"/>
                </a:solidFill>
                <a:latin typeface="Calibri" pitchFamily="34" charset="0"/>
              </a:rPr>
              <a:t>Our ideal applicant will be curious, intelligent, and highly-motivated – if this sounds like you, form a team of </a:t>
            </a:r>
            <a:r>
              <a:rPr lang="en-US" b="1">
                <a:solidFill>
                  <a:srgbClr val="D6E329"/>
                </a:solidFill>
                <a:latin typeface="Calibri" pitchFamily="34" charset="0"/>
              </a:rPr>
              <a:t>four or five</a:t>
            </a:r>
            <a:r>
              <a:rPr lang="en-US">
                <a:solidFill>
                  <a:schemeClr val="bg2"/>
                </a:solidFill>
                <a:latin typeface="Calibri" pitchFamily="34" charset="0"/>
              </a:rPr>
              <a:t> and sign up online!</a:t>
            </a:r>
          </a:p>
        </p:txBody>
      </p:sp>
      <p:grpSp>
        <p:nvGrpSpPr>
          <p:cNvPr id="18" name="Group 17"/>
          <p:cNvGrpSpPr>
            <a:grpSpLocks/>
          </p:cNvGrpSpPr>
          <p:nvPr/>
        </p:nvGrpSpPr>
        <p:grpSpPr bwMode="auto">
          <a:xfrm>
            <a:off x="228600" y="4495800"/>
            <a:ext cx="8686800" cy="1219200"/>
            <a:chOff x="228600" y="4495800"/>
            <a:chExt cx="8686800" cy="1219200"/>
          </a:xfrm>
        </p:grpSpPr>
        <p:sp>
          <p:nvSpPr>
            <p:cNvPr id="16" name="Rounded Rectangle 15"/>
            <p:cNvSpPr/>
            <p:nvPr/>
          </p:nvSpPr>
          <p:spPr>
            <a:xfrm>
              <a:off x="228600" y="4495800"/>
              <a:ext cx="8686800" cy="1219200"/>
            </a:xfrm>
            <a:prstGeom prst="roundRect">
              <a:avLst/>
            </a:prstGeom>
            <a:gradFill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5400000" scaled="0"/>
            </a:gradFill>
            <a:ln>
              <a:solidFill>
                <a:schemeClr val="tx1">
                  <a:lumMod val="60000"/>
                  <a:lumOff val="40000"/>
                </a:schemeClr>
              </a:solidFill>
            </a:ln>
            <a:effectLst>
              <a:outerShdw blurRad="50800" dist="1143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u="sng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28600" y="4495800"/>
              <a:ext cx="8686800" cy="1200329"/>
            </a:xfrm>
            <a:prstGeom prst="rect">
              <a:avLst/>
            </a:prstGeom>
            <a:noFill/>
            <a:ln>
              <a:noFill/>
            </a:ln>
          </p:spPr>
          <p:txBody>
            <a:bodyPr>
              <a:spAutoFit/>
              <a:scene3d>
                <a:camera prst="orthographicFront"/>
                <a:lightRig rig="threePt" dir="t"/>
              </a:scene3d>
              <a:sp3d extrusionH="57150">
                <a:bevelT w="38100" h="38100" prst="angle"/>
              </a:sp3d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</a:rPr>
                <a:t>Grey Goo and The Smoking GNU present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</a:rPr>
                <a:t>SNAP 5 / BANG 21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400" b="1" dirty="0">
                  <a:latin typeface="+mn-lt"/>
                </a:rPr>
                <a:t>April 18</a:t>
              </a:r>
              <a:r>
                <a:rPr lang="en-US" sz="2400" b="1" baseline="30000" dirty="0">
                  <a:latin typeface="+mn-lt"/>
                </a:rPr>
                <a:t>th</a:t>
              </a:r>
              <a:r>
                <a:rPr lang="en-US" sz="2400" b="1" dirty="0">
                  <a:latin typeface="+mn-lt"/>
                </a:rPr>
                <a:t>, 2009</a:t>
              </a:r>
            </a:p>
          </p:txBody>
        </p:sp>
      </p:grpSp>
      <p:sp>
        <p:nvSpPr>
          <p:cNvPr id="30726" name="TextBox 13"/>
          <p:cNvSpPr txBox="1">
            <a:spLocks noChangeArrowheads="1"/>
          </p:cNvSpPr>
          <p:nvPr/>
        </p:nvSpPr>
        <p:spPr bwMode="auto">
          <a:xfrm>
            <a:off x="228600" y="6286500"/>
            <a:ext cx="8686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400" b="1">
                <a:solidFill>
                  <a:srgbClr val="D6E329"/>
                </a:solidFill>
                <a:latin typeface="Calibri" pitchFamily="34" charset="0"/>
              </a:rPr>
              <a:t>http://www.seattlepuzzling.com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228600" y="6191250"/>
            <a:ext cx="8686800" cy="1588"/>
          </a:xfrm>
          <a:prstGeom prst="line">
            <a:avLst/>
          </a:prstGeom>
          <a:ln w="254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5960</TotalTime>
  <Words>322</Words>
  <Application>Microsoft Office PowerPoint</Application>
  <PresentationFormat>On-screen Show (4:3)</PresentationFormat>
  <Paragraphs>111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Gyparody</vt:lpstr>
      <vt:lpstr>Enchanted</vt:lpstr>
      <vt:lpstr>Office Theme</vt:lpstr>
      <vt:lpstr>PUZZLEHUNT!</vt:lpstr>
      <vt:lpstr>PUZZLEHUNT!</vt:lpstr>
      <vt:lpstr>PUZZLEHUNT!</vt:lpstr>
      <vt:lpstr>PUZZLEHUNT!</vt:lpstr>
      <vt:lpstr>PUZZLEHUNT!</vt:lpstr>
      <vt:lpstr>PUZZLEHUNT!</vt:lpstr>
      <vt:lpstr>PUZZLEHUNT!</vt:lpstr>
      <vt:lpstr>PUZZLEHUNT!</vt:lpstr>
      <vt:lpstr>Slide 9</vt:lpstr>
      <vt:lpstr>PUZZLEHUNT!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PUZZLEHUNT!</dc:title>
  <dc:creator>Peter Sarrett</dc:creator>
  <cp:lastModifiedBy>Google</cp:lastModifiedBy>
  <cp:revision>41</cp:revision>
  <dcterms:created xsi:type="dcterms:W3CDTF">2009-02-20T23:18:59Z</dcterms:created>
  <dcterms:modified xsi:type="dcterms:W3CDTF">2009-03-02T00:09:46Z</dcterms:modified>
</cp:coreProperties>
</file>